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theme/themeOverride10.xml" ContentType="application/vnd.openxmlformats-officedocument.themeOverride+xml"/>
  <Override PartName="/ppt/notesSlides/notesSlide10.xml" ContentType="application/vnd.openxmlformats-officedocument.presentationml.notesSlide+xml"/>
  <Override PartName="/ppt/theme/themeOverride11.xml" ContentType="application/vnd.openxmlformats-officedocument.themeOverride+xml"/>
  <Override PartName="/ppt/notesSlides/notesSlide11.xml" ContentType="application/vnd.openxmlformats-officedocument.presentationml.notesSlide+xml"/>
  <Override PartName="/ppt/theme/themeOverride12.xml" ContentType="application/vnd.openxmlformats-officedocument.themeOverride+xml"/>
  <Override PartName="/ppt/notesSlides/notesSlide12.xml" ContentType="application/vnd.openxmlformats-officedocument.presentationml.notesSlide+xml"/>
  <Override PartName="/ppt/theme/themeOverride13.xml" ContentType="application/vnd.openxmlformats-officedocument.themeOverride+xml"/>
  <Override PartName="/ppt/notesSlides/notesSlide13.xml" ContentType="application/vnd.openxmlformats-officedocument.presentationml.notesSlide+xml"/>
  <Override PartName="/ppt/theme/themeOverride14.xml" ContentType="application/vnd.openxmlformats-officedocument.themeOverride+xml"/>
  <Override PartName="/ppt/notesSlides/notesSlide14.xml" ContentType="application/vnd.openxmlformats-officedocument.presentationml.notesSlide+xml"/>
  <Override PartName="/ppt/theme/themeOverride15.xml" ContentType="application/vnd.openxmlformats-officedocument.themeOverride+xml"/>
  <Override PartName="/ppt/notesSlides/notesSlide15.xml" ContentType="application/vnd.openxmlformats-officedocument.presentationml.notesSlide+xml"/>
  <Override PartName="/ppt/theme/themeOverride16.xml" ContentType="application/vnd.openxmlformats-officedocument.themeOverr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1"/>
  </p:notesMasterIdLst>
  <p:sldIdLst>
    <p:sldId id="264" r:id="rId5"/>
    <p:sldId id="312" r:id="rId6"/>
    <p:sldId id="313" r:id="rId7"/>
    <p:sldId id="314" r:id="rId8"/>
    <p:sldId id="315" r:id="rId9"/>
    <p:sldId id="316" r:id="rId10"/>
    <p:sldId id="317" r:id="rId11"/>
    <p:sldId id="318" r:id="rId12"/>
    <p:sldId id="319" r:id="rId13"/>
    <p:sldId id="320" r:id="rId14"/>
    <p:sldId id="321" r:id="rId15"/>
    <p:sldId id="322" r:id="rId16"/>
    <p:sldId id="323" r:id="rId17"/>
    <p:sldId id="324" r:id="rId18"/>
    <p:sldId id="325" r:id="rId19"/>
    <p:sldId id="32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49" d="100"/>
          <a:sy n="49" d="100"/>
        </p:scale>
        <p:origin x="98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DBDFE-DD3D-4291-A404-1B97A83A6EA8}" type="datetimeFigureOut">
              <a:rPr lang="en-US" smtClean="0"/>
              <a:t>1/29/2024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56DE3-4E01-4AFD-AD42-42312842ED89}" type="slidenum">
              <a:rPr lang="en-US" smtClean="0"/>
              <a:t>‹#›</a:t>
            </a:fld>
            <a:endParaRPr lang="en-US" dirty="0"/>
          </a:p>
        </p:txBody>
      </p:sp>
    </p:spTree>
    <p:extLst>
      <p:ext uri="{BB962C8B-B14F-4D97-AF65-F5344CB8AC3E}">
        <p14:creationId xmlns:p14="http://schemas.microsoft.com/office/powerpoint/2010/main" val="702961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870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0303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730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1485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610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4394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7198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951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1904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5010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8895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4112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1230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21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436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6068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1/29/2024</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184701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7588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1/29/2024</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6973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0058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2073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3587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75327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1/29/2024</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32160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1/29/2024</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99103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1/29/2024</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72090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11.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12.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13.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flower illustrations">
            <a:extLst>
              <a:ext uri="{FF2B5EF4-FFF2-40B4-BE49-F238E27FC236}">
                <a16:creationId xmlns:a16="http://schemas.microsoft.com/office/drawing/2014/main" id="{46768272-0F6A-4E58-A45C-F10D015D895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839"/>
            <a:ext cx="12191980" cy="6858000"/>
          </a:xfrm>
          <a:prstGeom prst="rect">
            <a:avLst/>
          </a:prstGeom>
        </p:spPr>
      </p:pic>
      <p:sp useBgFill="1">
        <p:nvSpPr>
          <p:cNvPr id="73" name="Rectangle 72">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75" name="Rectangle 74">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771132" y="2091263"/>
            <a:ext cx="8649738" cy="2590800"/>
          </a:xfrm>
        </p:spPr>
        <p:txBody>
          <a:bodyPr>
            <a:normAutofit/>
          </a:bodyPr>
          <a:lstStyle/>
          <a:p>
            <a:r>
              <a:rPr lang="en-US" sz="3600" dirty="0" err="1"/>
              <a:t>Cvsu</a:t>
            </a:r>
            <a:r>
              <a:rPr lang="en-US" sz="3600" dirty="0"/>
              <a:t> Go: A </a:t>
            </a:r>
            <a:r>
              <a:rPr lang="en-PH" sz="3600" dirty="0"/>
              <a:t>Gamified CVSU Bacoor Tour Experience</a:t>
            </a:r>
            <a:endParaRPr lang="en-US" sz="3600" dirty="0"/>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423110" y="3987062"/>
            <a:ext cx="11345780" cy="3263461"/>
          </a:xfrm>
        </p:spPr>
        <p:txBody>
          <a:bodyPr>
            <a:normAutofit/>
          </a:bodyPr>
          <a:lstStyle/>
          <a:p>
            <a:pPr>
              <a:spcAft>
                <a:spcPts val="600"/>
              </a:spcAft>
            </a:pPr>
            <a:r>
              <a:rPr lang="en-US" sz="2400" dirty="0"/>
              <a:t>Andrei </a:t>
            </a:r>
            <a:r>
              <a:rPr lang="en-US" sz="2400" dirty="0" err="1"/>
              <a:t>Parquez</a:t>
            </a:r>
            <a:r>
              <a:rPr lang="en-US" sz="2400" dirty="0"/>
              <a:t>     Joshua Santos</a:t>
            </a:r>
          </a:p>
          <a:p>
            <a:pPr>
              <a:spcAft>
                <a:spcPts val="600"/>
              </a:spcAft>
            </a:pPr>
            <a:r>
              <a:rPr lang="en-US" sz="2400" dirty="0"/>
              <a:t>John Charles Belon     Angelo Mendoza</a:t>
            </a:r>
          </a:p>
          <a:p>
            <a:pPr>
              <a:spcAft>
                <a:spcPts val="600"/>
              </a:spcAft>
            </a:pPr>
            <a:r>
              <a:rPr lang="en-US" sz="2400" dirty="0" err="1"/>
              <a:t>Sairra</a:t>
            </a:r>
            <a:r>
              <a:rPr lang="en-US" sz="2400" dirty="0"/>
              <a:t> </a:t>
            </a:r>
            <a:r>
              <a:rPr lang="en-US" sz="2400" dirty="0" err="1"/>
              <a:t>Lagarto</a:t>
            </a:r>
            <a:r>
              <a:rPr lang="en-US" sz="2400" dirty="0"/>
              <a:t>     Rafaela </a:t>
            </a:r>
            <a:r>
              <a:rPr lang="en-US" sz="2400" dirty="0" err="1"/>
              <a:t>Olivar</a:t>
            </a:r>
            <a:endParaRPr lang="en-US" sz="2400" dirty="0"/>
          </a:p>
        </p:txBody>
      </p:sp>
      <p:sp>
        <p:nvSpPr>
          <p:cNvPr id="77" name="Rectangle 76">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9" name="Straight Connector 78">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sz="2800" dirty="0"/>
              <a:t>System Requirements</a:t>
            </a:r>
          </a:p>
        </p:txBody>
      </p:sp>
      <p:sp>
        <p:nvSpPr>
          <p:cNvPr id="5" name="Content Placeholder 4">
            <a:extLst>
              <a:ext uri="{FF2B5EF4-FFF2-40B4-BE49-F238E27FC236}">
                <a16:creationId xmlns:a16="http://schemas.microsoft.com/office/drawing/2014/main" id="{63B2324B-005D-AF7D-0C75-BC5084AD4DB2}"/>
              </a:ext>
            </a:extLst>
          </p:cNvPr>
          <p:cNvSpPr>
            <a:spLocks noGrp="1"/>
          </p:cNvSpPr>
          <p:nvPr>
            <p:ph idx="1"/>
          </p:nvPr>
        </p:nvSpPr>
        <p:spPr/>
        <p:txBody>
          <a:bodyPr>
            <a:normAutofit/>
          </a:bodyPr>
          <a:lstStyle/>
          <a:p>
            <a:pPr marL="0" indent="0">
              <a:buNone/>
            </a:pPr>
            <a:r>
              <a:rPr lang="en-US" sz="2800" dirty="0"/>
              <a:t>To ensure smooth operation and optimal performance of the software application, please adhere to the following system requirements:</a:t>
            </a:r>
          </a:p>
          <a:p>
            <a:pPr marL="274320" lvl="1" indent="0">
              <a:buNone/>
            </a:pPr>
            <a:r>
              <a:rPr lang="en-US" sz="2600" dirty="0"/>
              <a:t> ● Operating System: Android Marshmallow (6.0) or later</a:t>
            </a:r>
          </a:p>
          <a:p>
            <a:pPr marL="274320" lvl="1" indent="0">
              <a:buNone/>
            </a:pPr>
            <a:r>
              <a:rPr lang="en-US" sz="2600" dirty="0"/>
              <a:t> ● RAM: Minimum 2 gigabytes required </a:t>
            </a:r>
          </a:p>
          <a:p>
            <a:pPr marL="274320" lvl="1" indent="0">
              <a:buNone/>
            </a:pPr>
            <a:r>
              <a:rPr lang="en-US" sz="2600" dirty="0"/>
              <a:t>● Storage: Approximately 60 megabytes required for installation and operation.</a:t>
            </a:r>
            <a:endParaRPr lang="en-PH" sz="2200" dirty="0"/>
          </a:p>
        </p:txBody>
      </p:sp>
    </p:spTree>
    <p:extLst>
      <p:ext uri="{BB962C8B-B14F-4D97-AF65-F5344CB8AC3E}">
        <p14:creationId xmlns:p14="http://schemas.microsoft.com/office/powerpoint/2010/main" val="3393650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sz="2800" dirty="0"/>
              <a:t>User interface requirements</a:t>
            </a:r>
          </a:p>
        </p:txBody>
      </p:sp>
      <p:pic>
        <p:nvPicPr>
          <p:cNvPr id="4" name="Content Placeholder 3">
            <a:extLst>
              <a:ext uri="{FF2B5EF4-FFF2-40B4-BE49-F238E27FC236}">
                <a16:creationId xmlns:a16="http://schemas.microsoft.com/office/drawing/2014/main" id="{4FA603F7-AB89-CE62-0B04-D946E7D01DA6}"/>
              </a:ext>
            </a:extLst>
          </p:cNvPr>
          <p:cNvPicPr>
            <a:picLocks noGrp="1" noChangeAspect="1"/>
          </p:cNvPicPr>
          <p:nvPr>
            <p:ph idx="1"/>
          </p:nvPr>
        </p:nvPicPr>
        <p:blipFill>
          <a:blip r:embed="rId4"/>
          <a:stretch>
            <a:fillRect/>
          </a:stretch>
        </p:blipFill>
        <p:spPr>
          <a:xfrm>
            <a:off x="504817" y="2434322"/>
            <a:ext cx="5465059" cy="2521252"/>
          </a:xfrm>
        </p:spPr>
      </p:pic>
      <p:pic>
        <p:nvPicPr>
          <p:cNvPr id="7" name="Picture 6">
            <a:extLst>
              <a:ext uri="{FF2B5EF4-FFF2-40B4-BE49-F238E27FC236}">
                <a16:creationId xmlns:a16="http://schemas.microsoft.com/office/drawing/2014/main" id="{6DD14601-516A-22C7-2309-71DA2BEDAE87}"/>
              </a:ext>
            </a:extLst>
          </p:cNvPr>
          <p:cNvPicPr>
            <a:picLocks noChangeAspect="1"/>
          </p:cNvPicPr>
          <p:nvPr/>
        </p:nvPicPr>
        <p:blipFill>
          <a:blip r:embed="rId5"/>
          <a:stretch>
            <a:fillRect/>
          </a:stretch>
        </p:blipFill>
        <p:spPr>
          <a:xfrm>
            <a:off x="6096000" y="2427235"/>
            <a:ext cx="5631958" cy="2528339"/>
          </a:xfrm>
          <a:prstGeom prst="rect">
            <a:avLst/>
          </a:prstGeom>
        </p:spPr>
      </p:pic>
    </p:spTree>
    <p:extLst>
      <p:ext uri="{BB962C8B-B14F-4D97-AF65-F5344CB8AC3E}">
        <p14:creationId xmlns:p14="http://schemas.microsoft.com/office/powerpoint/2010/main" val="1274243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sz="2800" dirty="0"/>
              <a:t>User interface requirements</a:t>
            </a:r>
          </a:p>
        </p:txBody>
      </p:sp>
      <p:sp>
        <p:nvSpPr>
          <p:cNvPr id="5" name="Content Placeholder 4">
            <a:extLst>
              <a:ext uri="{FF2B5EF4-FFF2-40B4-BE49-F238E27FC236}">
                <a16:creationId xmlns:a16="http://schemas.microsoft.com/office/drawing/2014/main" id="{360B3C11-5E0A-BC4C-4E48-40D25E168B7B}"/>
              </a:ext>
            </a:extLst>
          </p:cNvPr>
          <p:cNvSpPr>
            <a:spLocks noGrp="1"/>
          </p:cNvSpPr>
          <p:nvPr>
            <p:ph idx="1"/>
          </p:nvPr>
        </p:nvSpPr>
        <p:spPr/>
        <p:txBody>
          <a:bodyPr/>
          <a:lstStyle/>
          <a:p>
            <a:pPr marL="0" indent="0">
              <a:buNone/>
            </a:pPr>
            <a:endParaRPr lang="en-PH" dirty="0"/>
          </a:p>
        </p:txBody>
      </p:sp>
      <p:pic>
        <p:nvPicPr>
          <p:cNvPr id="8" name="Picture 7">
            <a:extLst>
              <a:ext uri="{FF2B5EF4-FFF2-40B4-BE49-F238E27FC236}">
                <a16:creationId xmlns:a16="http://schemas.microsoft.com/office/drawing/2014/main" id="{426C82F2-C519-BDAB-44F1-E8A4901BB50C}"/>
              </a:ext>
            </a:extLst>
          </p:cNvPr>
          <p:cNvPicPr>
            <a:picLocks noChangeAspect="1"/>
          </p:cNvPicPr>
          <p:nvPr/>
        </p:nvPicPr>
        <p:blipFill>
          <a:blip r:embed="rId4"/>
          <a:stretch>
            <a:fillRect/>
          </a:stretch>
        </p:blipFill>
        <p:spPr>
          <a:xfrm>
            <a:off x="688979" y="1391521"/>
            <a:ext cx="5932539" cy="2883947"/>
          </a:xfrm>
          <a:prstGeom prst="rect">
            <a:avLst/>
          </a:prstGeom>
        </p:spPr>
      </p:pic>
      <p:pic>
        <p:nvPicPr>
          <p:cNvPr id="10" name="Picture 9">
            <a:extLst>
              <a:ext uri="{FF2B5EF4-FFF2-40B4-BE49-F238E27FC236}">
                <a16:creationId xmlns:a16="http://schemas.microsoft.com/office/drawing/2014/main" id="{4BADC651-C1C6-C58F-BD4F-FEE9CE0E8032}"/>
              </a:ext>
            </a:extLst>
          </p:cNvPr>
          <p:cNvPicPr>
            <a:picLocks noChangeAspect="1"/>
          </p:cNvPicPr>
          <p:nvPr/>
        </p:nvPicPr>
        <p:blipFill>
          <a:blip r:embed="rId5"/>
          <a:stretch>
            <a:fillRect/>
          </a:stretch>
        </p:blipFill>
        <p:spPr>
          <a:xfrm>
            <a:off x="5420205" y="3289491"/>
            <a:ext cx="6082816" cy="2703474"/>
          </a:xfrm>
          <a:prstGeom prst="rect">
            <a:avLst/>
          </a:prstGeom>
        </p:spPr>
      </p:pic>
    </p:spTree>
    <p:extLst>
      <p:ext uri="{BB962C8B-B14F-4D97-AF65-F5344CB8AC3E}">
        <p14:creationId xmlns:p14="http://schemas.microsoft.com/office/powerpoint/2010/main" val="744884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sz="2800" dirty="0"/>
              <a:t>User interface requirements</a:t>
            </a:r>
          </a:p>
        </p:txBody>
      </p:sp>
      <p:pic>
        <p:nvPicPr>
          <p:cNvPr id="4" name="Content Placeholder 3">
            <a:extLst>
              <a:ext uri="{FF2B5EF4-FFF2-40B4-BE49-F238E27FC236}">
                <a16:creationId xmlns:a16="http://schemas.microsoft.com/office/drawing/2014/main" id="{D782B22B-B738-87FE-B798-19763FD4CDAB}"/>
              </a:ext>
            </a:extLst>
          </p:cNvPr>
          <p:cNvPicPr>
            <a:picLocks noGrp="1" noChangeAspect="1"/>
          </p:cNvPicPr>
          <p:nvPr>
            <p:ph idx="1"/>
          </p:nvPr>
        </p:nvPicPr>
        <p:blipFill>
          <a:blip r:embed="rId4"/>
          <a:stretch>
            <a:fillRect/>
          </a:stretch>
        </p:blipFill>
        <p:spPr>
          <a:xfrm>
            <a:off x="628050" y="1413809"/>
            <a:ext cx="5851577" cy="2699405"/>
          </a:xfrm>
        </p:spPr>
      </p:pic>
      <p:pic>
        <p:nvPicPr>
          <p:cNvPr id="7" name="Picture 6">
            <a:extLst>
              <a:ext uri="{FF2B5EF4-FFF2-40B4-BE49-F238E27FC236}">
                <a16:creationId xmlns:a16="http://schemas.microsoft.com/office/drawing/2014/main" id="{CEC2F4CD-D159-7791-BF3E-46EBF49E698D}"/>
              </a:ext>
            </a:extLst>
          </p:cNvPr>
          <p:cNvPicPr>
            <a:picLocks noChangeAspect="1"/>
          </p:cNvPicPr>
          <p:nvPr/>
        </p:nvPicPr>
        <p:blipFill>
          <a:blip r:embed="rId5"/>
          <a:stretch>
            <a:fillRect/>
          </a:stretch>
        </p:blipFill>
        <p:spPr>
          <a:xfrm>
            <a:off x="5515847" y="3429000"/>
            <a:ext cx="6245229" cy="2944101"/>
          </a:xfrm>
          <a:prstGeom prst="rect">
            <a:avLst/>
          </a:prstGeom>
        </p:spPr>
      </p:pic>
    </p:spTree>
    <p:extLst>
      <p:ext uri="{BB962C8B-B14F-4D97-AF65-F5344CB8AC3E}">
        <p14:creationId xmlns:p14="http://schemas.microsoft.com/office/powerpoint/2010/main" val="2737658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sz="2800" dirty="0"/>
              <a:t>Significance of the study</a:t>
            </a:r>
          </a:p>
        </p:txBody>
      </p:sp>
      <p:sp>
        <p:nvSpPr>
          <p:cNvPr id="5" name="Content Placeholder 4">
            <a:extLst>
              <a:ext uri="{FF2B5EF4-FFF2-40B4-BE49-F238E27FC236}">
                <a16:creationId xmlns:a16="http://schemas.microsoft.com/office/drawing/2014/main" id="{63B2324B-005D-AF7D-0C75-BC5084AD4DB2}"/>
              </a:ext>
            </a:extLst>
          </p:cNvPr>
          <p:cNvSpPr>
            <a:spLocks noGrp="1"/>
          </p:cNvSpPr>
          <p:nvPr>
            <p:ph idx="1"/>
          </p:nvPr>
        </p:nvSpPr>
        <p:spPr/>
        <p:txBody>
          <a:bodyPr>
            <a:normAutofit/>
          </a:bodyPr>
          <a:lstStyle/>
          <a:p>
            <a:pPr marL="0" indent="0">
              <a:buNone/>
            </a:pPr>
            <a:r>
              <a:rPr lang="en-US" sz="2800" b="1" dirty="0"/>
              <a:t>Visitors: </a:t>
            </a:r>
            <a:r>
              <a:rPr lang="en-US" sz="2800" dirty="0"/>
              <a:t>The study holds paramount significance for visitors as it provides them with an innovative and user-friendly tool for exploring the campus without the need for a physical visit. Visitors can virtually navigate the school's premises, gaining insights into its facilities, landmarks, and overall environment. This virtual exploration not only saves time but also offers a unique and engaging experience, ensuring that visitors leave with a positive impression of the institution.</a:t>
            </a:r>
            <a:endParaRPr lang="en-PH" sz="2200" dirty="0"/>
          </a:p>
        </p:txBody>
      </p:sp>
    </p:spTree>
    <p:extLst>
      <p:ext uri="{BB962C8B-B14F-4D97-AF65-F5344CB8AC3E}">
        <p14:creationId xmlns:p14="http://schemas.microsoft.com/office/powerpoint/2010/main" val="3005889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sz="2800" dirty="0"/>
              <a:t>Significance of the study</a:t>
            </a:r>
          </a:p>
        </p:txBody>
      </p:sp>
      <p:sp>
        <p:nvSpPr>
          <p:cNvPr id="5" name="Content Placeholder 4">
            <a:extLst>
              <a:ext uri="{FF2B5EF4-FFF2-40B4-BE49-F238E27FC236}">
                <a16:creationId xmlns:a16="http://schemas.microsoft.com/office/drawing/2014/main" id="{63B2324B-005D-AF7D-0C75-BC5084AD4DB2}"/>
              </a:ext>
            </a:extLst>
          </p:cNvPr>
          <p:cNvSpPr>
            <a:spLocks noGrp="1"/>
          </p:cNvSpPr>
          <p:nvPr>
            <p:ph idx="1"/>
          </p:nvPr>
        </p:nvSpPr>
        <p:spPr/>
        <p:txBody>
          <a:bodyPr>
            <a:normAutofit fontScale="92500" lnSpcReduction="10000"/>
          </a:bodyPr>
          <a:lstStyle/>
          <a:p>
            <a:pPr marL="0" indent="0">
              <a:buNone/>
            </a:pPr>
            <a:r>
              <a:rPr lang="en-US" sz="2800" b="1" dirty="0"/>
              <a:t>1st Year Students</a:t>
            </a:r>
            <a:r>
              <a:rPr lang="en-US" sz="2800" dirty="0"/>
              <a:t>: For1st Year Students, the study is of immense importance as it eases the daunting transition to a new academic environment. CVSU Go offers a gamified and interactive means for freshmen to familiarize themselves with the campus layout, locate key facilities, and access important information. By transforming the introduction to the school into a playful experience, the study contributes to a smoother adaptation process, reducing anxiety and fostering a sense of belonging from the very beginning of their academic journey.</a:t>
            </a:r>
            <a:endParaRPr lang="en-PH" sz="2200" dirty="0"/>
          </a:p>
        </p:txBody>
      </p:sp>
    </p:spTree>
    <p:extLst>
      <p:ext uri="{BB962C8B-B14F-4D97-AF65-F5344CB8AC3E}">
        <p14:creationId xmlns:p14="http://schemas.microsoft.com/office/powerpoint/2010/main" val="4019585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sz="2800" dirty="0"/>
              <a:t>Significance of the study</a:t>
            </a:r>
          </a:p>
        </p:txBody>
      </p:sp>
      <p:sp>
        <p:nvSpPr>
          <p:cNvPr id="5" name="Content Placeholder 4">
            <a:extLst>
              <a:ext uri="{FF2B5EF4-FFF2-40B4-BE49-F238E27FC236}">
                <a16:creationId xmlns:a16="http://schemas.microsoft.com/office/drawing/2014/main" id="{63B2324B-005D-AF7D-0C75-BC5084AD4DB2}"/>
              </a:ext>
            </a:extLst>
          </p:cNvPr>
          <p:cNvSpPr>
            <a:spLocks noGrp="1"/>
          </p:cNvSpPr>
          <p:nvPr>
            <p:ph idx="1"/>
          </p:nvPr>
        </p:nvSpPr>
        <p:spPr/>
        <p:txBody>
          <a:bodyPr>
            <a:normAutofit fontScale="92500" lnSpcReduction="20000"/>
          </a:bodyPr>
          <a:lstStyle/>
          <a:p>
            <a:pPr marL="0" indent="0">
              <a:buNone/>
            </a:pPr>
            <a:r>
              <a:rPr lang="en-US" sz="2800" b="1" dirty="0"/>
              <a:t>School: </a:t>
            </a:r>
            <a:r>
              <a:rPr lang="en-US" sz="2800" dirty="0"/>
              <a:t>The school, as a whole, stands to gain significantly from the implementation of CVSU Go. The application acts as a promotional tool, showcasing the institution's commitment to innovation and technological integration. Moreover, by enhancing the overall experience for visitors, freshmen, and current students, CVSU Go contributes to a positive and vibrant campus culture. The study underscores the school's dedication to providing cutting-edge solutions for its stakeholders, aligning with its mission to offer quality education and foster a conducive learning environment.</a:t>
            </a:r>
            <a:endParaRPr lang="en-PH" sz="2200" dirty="0"/>
          </a:p>
        </p:txBody>
      </p:sp>
    </p:spTree>
    <p:extLst>
      <p:ext uri="{BB962C8B-B14F-4D97-AF65-F5344CB8AC3E}">
        <p14:creationId xmlns:p14="http://schemas.microsoft.com/office/powerpoint/2010/main" val="400488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sz="2800" dirty="0"/>
              <a:t> Background of the Organization </a:t>
            </a:r>
          </a:p>
        </p:txBody>
      </p:sp>
      <p:sp>
        <p:nvSpPr>
          <p:cNvPr id="5" name="Content Placeholder 4">
            <a:extLst>
              <a:ext uri="{FF2B5EF4-FFF2-40B4-BE49-F238E27FC236}">
                <a16:creationId xmlns:a16="http://schemas.microsoft.com/office/drawing/2014/main" id="{63B2324B-005D-AF7D-0C75-BC5084AD4DB2}"/>
              </a:ext>
            </a:extLst>
          </p:cNvPr>
          <p:cNvSpPr>
            <a:spLocks noGrp="1"/>
          </p:cNvSpPr>
          <p:nvPr>
            <p:ph idx="1"/>
          </p:nvPr>
        </p:nvSpPr>
        <p:spPr/>
        <p:txBody>
          <a:bodyPr>
            <a:normAutofit fontScale="92500" lnSpcReduction="10000"/>
          </a:bodyPr>
          <a:lstStyle/>
          <a:p>
            <a:pPr marL="0" indent="0">
              <a:buNone/>
            </a:pPr>
            <a:r>
              <a:rPr lang="en-US" sz="2400" b="1" dirty="0"/>
              <a:t>Mission</a:t>
            </a:r>
          </a:p>
          <a:p>
            <a:pPr marL="0" indent="0">
              <a:buNone/>
            </a:pPr>
            <a:r>
              <a:rPr lang="en-US" sz="2400" dirty="0"/>
              <a:t>	Cavite State University shall provide excellent, equitable and relevant educational  opportunities in the arts, sciences and technology through quality instruction and responsive research and development activities. It shall produce professional, skilled and morally upright individuals for global competitiveness.</a:t>
            </a:r>
          </a:p>
          <a:p>
            <a:pPr marL="0" indent="0">
              <a:buNone/>
            </a:pPr>
            <a:r>
              <a:rPr lang="en-US" sz="2400" b="1" dirty="0"/>
              <a:t>Vision</a:t>
            </a:r>
          </a:p>
          <a:p>
            <a:pPr marL="0" indent="0">
              <a:buNone/>
            </a:pPr>
            <a:r>
              <a:rPr lang="en-US" sz="2400" dirty="0"/>
              <a:t>	The premier university in historic Cavite globally recognized for excellence in character development, academics, research, innovation and sustainable community engagement.</a:t>
            </a:r>
          </a:p>
          <a:p>
            <a:endParaRPr lang="en-PH" sz="2400" dirty="0"/>
          </a:p>
        </p:txBody>
      </p:sp>
    </p:spTree>
    <p:extLst>
      <p:ext uri="{BB962C8B-B14F-4D97-AF65-F5344CB8AC3E}">
        <p14:creationId xmlns:p14="http://schemas.microsoft.com/office/powerpoint/2010/main" val="3192257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sz="2800" dirty="0"/>
              <a:t> Current State of Technology</a:t>
            </a:r>
          </a:p>
        </p:txBody>
      </p:sp>
      <p:sp>
        <p:nvSpPr>
          <p:cNvPr id="5" name="Content Placeholder 4">
            <a:extLst>
              <a:ext uri="{FF2B5EF4-FFF2-40B4-BE49-F238E27FC236}">
                <a16:creationId xmlns:a16="http://schemas.microsoft.com/office/drawing/2014/main" id="{63B2324B-005D-AF7D-0C75-BC5084AD4DB2}"/>
              </a:ext>
            </a:extLst>
          </p:cNvPr>
          <p:cNvSpPr>
            <a:spLocks noGrp="1"/>
          </p:cNvSpPr>
          <p:nvPr>
            <p:ph idx="1"/>
          </p:nvPr>
        </p:nvSpPr>
        <p:spPr/>
        <p:txBody>
          <a:bodyPr>
            <a:normAutofit/>
          </a:bodyPr>
          <a:lstStyle/>
          <a:p>
            <a:pPr marL="0" indent="0">
              <a:buNone/>
            </a:pPr>
            <a:r>
              <a:rPr lang="en-US" sz="2800" dirty="0"/>
              <a:t>	In today's rapidly evolving technological landscape, there is a growing need for educational institutions to adopt more innovative and interactive approaches to campus navigation. One potential solution could involve the development of a gamified tour mobile application specifically tailored to the CVSU Bacoor Campus. Such an app could provide users with a dynamic and engaging way to explore the campus. </a:t>
            </a:r>
            <a:endParaRPr lang="en-PH" sz="2400" dirty="0"/>
          </a:p>
        </p:txBody>
      </p:sp>
    </p:spTree>
    <p:extLst>
      <p:ext uri="{BB962C8B-B14F-4D97-AF65-F5344CB8AC3E}">
        <p14:creationId xmlns:p14="http://schemas.microsoft.com/office/powerpoint/2010/main" val="1768503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sz="2800" dirty="0"/>
              <a:t> Current State of Technology</a:t>
            </a:r>
          </a:p>
        </p:txBody>
      </p:sp>
      <p:sp>
        <p:nvSpPr>
          <p:cNvPr id="5" name="Content Placeholder 4">
            <a:extLst>
              <a:ext uri="{FF2B5EF4-FFF2-40B4-BE49-F238E27FC236}">
                <a16:creationId xmlns:a16="http://schemas.microsoft.com/office/drawing/2014/main" id="{63B2324B-005D-AF7D-0C75-BC5084AD4DB2}"/>
              </a:ext>
            </a:extLst>
          </p:cNvPr>
          <p:cNvSpPr>
            <a:spLocks noGrp="1"/>
          </p:cNvSpPr>
          <p:nvPr>
            <p:ph idx="1"/>
          </p:nvPr>
        </p:nvSpPr>
        <p:spPr/>
        <p:txBody>
          <a:bodyPr>
            <a:normAutofit/>
          </a:bodyPr>
          <a:lstStyle/>
          <a:p>
            <a:pPr marL="0" indent="0">
              <a:buNone/>
            </a:pPr>
            <a:r>
              <a:rPr lang="en-US" sz="2800" dirty="0"/>
              <a:t>	This gamified tour app would offer detailed maps of the campus, including building layouts, room numbers, and key facilities, making it easier for users to navigate through the campus. Users, including current visitors and first-year students, often inquire with guards to locate specific rooms or facilities, highlighting the need for a more accessible and </a:t>
            </a:r>
            <a:r>
              <a:rPr lang="en-US" sz="2800" dirty="0" err="1"/>
              <a:t>efficien</a:t>
            </a:r>
            <a:r>
              <a:rPr lang="en-PH" sz="2800" dirty="0"/>
              <a:t>t navigation system. </a:t>
            </a:r>
            <a:endParaRPr lang="en-PH" sz="2400" dirty="0"/>
          </a:p>
        </p:txBody>
      </p:sp>
    </p:spTree>
    <p:extLst>
      <p:ext uri="{BB962C8B-B14F-4D97-AF65-F5344CB8AC3E}">
        <p14:creationId xmlns:p14="http://schemas.microsoft.com/office/powerpoint/2010/main" val="397131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sz="2800" dirty="0"/>
              <a:t> Proposed System</a:t>
            </a:r>
          </a:p>
        </p:txBody>
      </p:sp>
      <p:sp>
        <p:nvSpPr>
          <p:cNvPr id="5" name="Content Placeholder 4">
            <a:extLst>
              <a:ext uri="{FF2B5EF4-FFF2-40B4-BE49-F238E27FC236}">
                <a16:creationId xmlns:a16="http://schemas.microsoft.com/office/drawing/2014/main" id="{63B2324B-005D-AF7D-0C75-BC5084AD4DB2}"/>
              </a:ext>
            </a:extLst>
          </p:cNvPr>
          <p:cNvSpPr>
            <a:spLocks noGrp="1"/>
          </p:cNvSpPr>
          <p:nvPr>
            <p:ph idx="1"/>
          </p:nvPr>
        </p:nvSpPr>
        <p:spPr/>
        <p:txBody>
          <a:bodyPr>
            <a:normAutofit/>
          </a:bodyPr>
          <a:lstStyle/>
          <a:p>
            <a:pPr marL="0" indent="0">
              <a:buNone/>
            </a:pPr>
            <a:r>
              <a:rPr lang="en-US" sz="2800" dirty="0"/>
              <a:t>	Introducing a mobile 2D game developed to assist both visitors and incoming freshmen in navigating and familiarizing themselves with the school environment, all without the need for a physical visit to the campus. This mobile game not only serves as an engaging and interactive platform but also ensures a seamless virtual exploration of the school's facilities, landmarks, and important points of interest. </a:t>
            </a:r>
            <a:endParaRPr lang="en-PH" sz="2400" dirty="0"/>
          </a:p>
        </p:txBody>
      </p:sp>
    </p:spTree>
    <p:extLst>
      <p:ext uri="{BB962C8B-B14F-4D97-AF65-F5344CB8AC3E}">
        <p14:creationId xmlns:p14="http://schemas.microsoft.com/office/powerpoint/2010/main" val="1846550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sz="2800" dirty="0"/>
              <a:t>Benefits of the system</a:t>
            </a:r>
            <a:br>
              <a:rPr lang="en-US" sz="2800" dirty="0"/>
            </a:br>
            <a:endParaRPr lang="en-US" sz="2800" dirty="0"/>
          </a:p>
        </p:txBody>
      </p:sp>
      <p:sp>
        <p:nvSpPr>
          <p:cNvPr id="5" name="Content Placeholder 4">
            <a:extLst>
              <a:ext uri="{FF2B5EF4-FFF2-40B4-BE49-F238E27FC236}">
                <a16:creationId xmlns:a16="http://schemas.microsoft.com/office/drawing/2014/main" id="{63B2324B-005D-AF7D-0C75-BC5084AD4DB2}"/>
              </a:ext>
            </a:extLst>
          </p:cNvPr>
          <p:cNvSpPr>
            <a:spLocks noGrp="1"/>
          </p:cNvSpPr>
          <p:nvPr>
            <p:ph idx="1"/>
          </p:nvPr>
        </p:nvSpPr>
        <p:spPr/>
        <p:txBody>
          <a:bodyPr>
            <a:normAutofit fontScale="92500" lnSpcReduction="10000"/>
          </a:bodyPr>
          <a:lstStyle/>
          <a:p>
            <a:pPr marL="0" indent="0">
              <a:buNone/>
            </a:pPr>
            <a:r>
              <a:rPr lang="en-US" sz="2800" b="1" dirty="0"/>
              <a:t>Gamified Navigation: </a:t>
            </a:r>
            <a:r>
              <a:rPr lang="en-US" sz="2800" dirty="0"/>
              <a:t>CVSU Go introduces an innovative approach to campus exploration, providing users with a captivating and enjoyable gamified navigation experience. By gamifying the navigation process, the application transforms mundane tasks into interactive challenges, making the journey across the campus an engaging adventure. This not only enhances the overall experience for users but also encourages a sense of excitement and curiosity, particularly beneficial for freshmen and visitors. </a:t>
            </a:r>
            <a:endParaRPr lang="en-PH" sz="2400" dirty="0"/>
          </a:p>
        </p:txBody>
      </p:sp>
    </p:spTree>
    <p:extLst>
      <p:ext uri="{BB962C8B-B14F-4D97-AF65-F5344CB8AC3E}">
        <p14:creationId xmlns:p14="http://schemas.microsoft.com/office/powerpoint/2010/main" val="2764947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sz="2800" dirty="0"/>
              <a:t>Benefits of the system</a:t>
            </a:r>
            <a:br>
              <a:rPr lang="en-US" sz="2800" dirty="0"/>
            </a:br>
            <a:endParaRPr lang="en-US" sz="2800" dirty="0"/>
          </a:p>
        </p:txBody>
      </p:sp>
      <p:sp>
        <p:nvSpPr>
          <p:cNvPr id="5" name="Content Placeholder 4">
            <a:extLst>
              <a:ext uri="{FF2B5EF4-FFF2-40B4-BE49-F238E27FC236}">
                <a16:creationId xmlns:a16="http://schemas.microsoft.com/office/drawing/2014/main" id="{63B2324B-005D-AF7D-0C75-BC5084AD4DB2}"/>
              </a:ext>
            </a:extLst>
          </p:cNvPr>
          <p:cNvSpPr>
            <a:spLocks noGrp="1"/>
          </p:cNvSpPr>
          <p:nvPr>
            <p:ph idx="1"/>
          </p:nvPr>
        </p:nvSpPr>
        <p:spPr/>
        <p:txBody>
          <a:bodyPr>
            <a:normAutofit/>
          </a:bodyPr>
          <a:lstStyle/>
          <a:p>
            <a:pPr marL="0" indent="0">
              <a:buNone/>
            </a:pPr>
            <a:r>
              <a:rPr lang="en-US" sz="2800" b="1" dirty="0"/>
              <a:t>Promotes the School: </a:t>
            </a:r>
            <a:r>
              <a:rPr lang="en-US" sz="2800" dirty="0"/>
              <a:t>In addition to facilitating efficient navigation, CVSU Go serves as a dynamic tool to promote the school. Through the gamified elements embedded within the app, users are not only navigating but also discovering various aspects of the institution. This promotes a deeper understanding of the campus layout, facilities, and culture, fostering a positive and immersive connection with the school</a:t>
            </a:r>
            <a:endParaRPr lang="en-PH" sz="2400" dirty="0"/>
          </a:p>
        </p:txBody>
      </p:sp>
    </p:spTree>
    <p:extLst>
      <p:ext uri="{BB962C8B-B14F-4D97-AF65-F5344CB8AC3E}">
        <p14:creationId xmlns:p14="http://schemas.microsoft.com/office/powerpoint/2010/main" val="3372906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sz="2800" dirty="0"/>
              <a:t>Benefits of the system</a:t>
            </a:r>
            <a:br>
              <a:rPr lang="en-US" sz="2800" dirty="0"/>
            </a:br>
            <a:endParaRPr lang="en-US" sz="2800" dirty="0"/>
          </a:p>
        </p:txBody>
      </p:sp>
      <p:sp>
        <p:nvSpPr>
          <p:cNvPr id="5" name="Content Placeholder 4">
            <a:extLst>
              <a:ext uri="{FF2B5EF4-FFF2-40B4-BE49-F238E27FC236}">
                <a16:creationId xmlns:a16="http://schemas.microsoft.com/office/drawing/2014/main" id="{63B2324B-005D-AF7D-0C75-BC5084AD4DB2}"/>
              </a:ext>
            </a:extLst>
          </p:cNvPr>
          <p:cNvSpPr>
            <a:spLocks noGrp="1"/>
          </p:cNvSpPr>
          <p:nvPr>
            <p:ph idx="1"/>
          </p:nvPr>
        </p:nvSpPr>
        <p:spPr/>
        <p:txBody>
          <a:bodyPr>
            <a:normAutofit fontScale="92500" lnSpcReduction="10000"/>
          </a:bodyPr>
          <a:lstStyle/>
          <a:p>
            <a:pPr marL="0" indent="0">
              <a:buNone/>
            </a:pPr>
            <a:r>
              <a:rPr lang="en-US" sz="2800" b="1" dirty="0"/>
              <a:t>User-Friendly Interface: </a:t>
            </a:r>
            <a:r>
              <a:rPr lang="en-US" sz="2800" dirty="0"/>
              <a:t>CVSU Go boasts an intuitively designed user interface that ensures a seamless navigation experience and facilitates quick information retrieval. The interface prioritizes simplicity and accessibility, allowing users of all technological proficiencies to effortlessly engage with the application. With clear and concise menus, interactive maps, and easy-to-use features, CVSU Go promotes inclusivity and ensures that users can maximize the benefits of the gamified navigation experience without any technical barriers</a:t>
            </a:r>
            <a:endParaRPr lang="en-PH" sz="2400" dirty="0"/>
          </a:p>
        </p:txBody>
      </p:sp>
    </p:spTree>
    <p:extLst>
      <p:ext uri="{BB962C8B-B14F-4D97-AF65-F5344CB8AC3E}">
        <p14:creationId xmlns:p14="http://schemas.microsoft.com/office/powerpoint/2010/main" val="1123800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sz="2800" dirty="0"/>
              <a:t>Flowchart</a:t>
            </a:r>
            <a:br>
              <a:rPr lang="en-US" sz="2800" dirty="0"/>
            </a:br>
            <a:endParaRPr lang="en-US" sz="2800" dirty="0"/>
          </a:p>
        </p:txBody>
      </p:sp>
      <p:pic>
        <p:nvPicPr>
          <p:cNvPr id="4" name="Picture 3">
            <a:extLst>
              <a:ext uri="{FF2B5EF4-FFF2-40B4-BE49-F238E27FC236}">
                <a16:creationId xmlns:a16="http://schemas.microsoft.com/office/drawing/2014/main" id="{934D1B87-92CC-B696-F393-1C32520430E7}"/>
              </a:ext>
            </a:extLst>
          </p:cNvPr>
          <p:cNvPicPr>
            <a:picLocks noChangeAspect="1"/>
          </p:cNvPicPr>
          <p:nvPr/>
        </p:nvPicPr>
        <p:blipFill>
          <a:blip r:embed="rId4"/>
          <a:stretch>
            <a:fillRect/>
          </a:stretch>
        </p:blipFill>
        <p:spPr>
          <a:xfrm>
            <a:off x="4847823" y="560450"/>
            <a:ext cx="2025942" cy="5737100"/>
          </a:xfrm>
          <a:prstGeom prst="rect">
            <a:avLst/>
          </a:prstGeom>
        </p:spPr>
      </p:pic>
    </p:spTree>
    <p:extLst>
      <p:ext uri="{BB962C8B-B14F-4D97-AF65-F5344CB8AC3E}">
        <p14:creationId xmlns:p14="http://schemas.microsoft.com/office/powerpoint/2010/main" val="42027397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ppt/theme/themeOverride10.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ppt/theme/themeOverride11.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ppt/theme/themeOverride12.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ppt/theme/themeOverride13.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ppt/theme/themeOverride14.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ppt/theme/themeOverride15.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ppt/theme/themeOverride16.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ppt/theme/themeOverride2.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ppt/theme/themeOverride3.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ppt/theme/themeOverride4.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ppt/theme/themeOverride5.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ppt/theme/themeOverride6.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ppt/theme/themeOverride7.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ppt/theme/themeOverride8.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ppt/theme/themeOverride9.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59D436-C82E-43E0-8A01-53DF9CED6032}">
  <ds:schemaRefs>
    <ds:schemaRef ds:uri="http://schemas.microsoft.com/sharepoint/v3/contenttype/forms"/>
  </ds:schemaRefs>
</ds:datastoreItem>
</file>

<file path=customXml/itemProps2.xml><?xml version="1.0" encoding="utf-8"?>
<ds:datastoreItem xmlns:ds="http://schemas.openxmlformats.org/officeDocument/2006/customXml" ds:itemID="{946BCBFB-BBC7-42F1-95CD-058E172363A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F91CDEB-92ED-41DC-BF33-2916A76876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{70E2950D-63F0-47C3-B868-7121F704F3B7}tf11531919_win32</Template>
  <TotalTime>17</TotalTime>
  <Words>906</Words>
  <Application>Microsoft Office PowerPoint</Application>
  <PresentationFormat>Widescreen</PresentationFormat>
  <Paragraphs>52</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Avenir Next LT Pro</vt:lpstr>
      <vt:lpstr>Avenir Next LT Pro Light</vt:lpstr>
      <vt:lpstr>Calibri</vt:lpstr>
      <vt:lpstr>Garamond</vt:lpstr>
      <vt:lpstr>SavonVTI</vt:lpstr>
      <vt:lpstr>Cvsu Go: A Gamified CVSU Bacoor Tour Experience</vt:lpstr>
      <vt:lpstr> Background of the Organization </vt:lpstr>
      <vt:lpstr> Current State of Technology</vt:lpstr>
      <vt:lpstr> Current State of Technology</vt:lpstr>
      <vt:lpstr> Proposed System</vt:lpstr>
      <vt:lpstr>Benefits of the system </vt:lpstr>
      <vt:lpstr>Benefits of the system </vt:lpstr>
      <vt:lpstr>Benefits of the system </vt:lpstr>
      <vt:lpstr>Flowchart </vt:lpstr>
      <vt:lpstr>System Requirements</vt:lpstr>
      <vt:lpstr>User interface requirements</vt:lpstr>
      <vt:lpstr>User interface requirements</vt:lpstr>
      <vt:lpstr>User interface requirements</vt:lpstr>
      <vt:lpstr>Significance of the study</vt:lpstr>
      <vt:lpstr>Significance of the study</vt:lpstr>
      <vt:lpstr>Significance of the study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Cvsu Go: A Gamified CVSU Bacoor Tour Experience</dc:title>
  <dc:creator>Phoebe Kates Labanon</dc:creator>
  <cp:lastModifiedBy>Phoebe Kates Labanon</cp:lastModifiedBy>
  <cp:revision>1</cp:revision>
  <dcterms:created xsi:type="dcterms:W3CDTF">2024-01-29T07:17:43Z</dcterms:created>
  <dcterms:modified xsi:type="dcterms:W3CDTF">2024-01-29T07:35:29Z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